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91" r:id="rId2"/>
    <p:sldId id="285" r:id="rId3"/>
    <p:sldId id="283" r:id="rId4"/>
    <p:sldId id="286" r:id="rId5"/>
    <p:sldId id="284" r:id="rId6"/>
    <p:sldId id="290" r:id="rId7"/>
    <p:sldId id="287" r:id="rId8"/>
    <p:sldId id="28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1014" initials="P" lastIdx="1" clrIdx="0">
    <p:extLst>
      <p:ext uri="{19B8F6BF-5375-455C-9EA6-DF929625EA0E}">
        <p15:presenceInfo xmlns:p15="http://schemas.microsoft.com/office/powerpoint/2012/main" userId="PC101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614"/>
    <a:srgbClr val="1B3979"/>
    <a:srgbClr val="1B3BAB"/>
    <a:srgbClr val="1B3BB9"/>
    <a:srgbClr val="3333CC"/>
    <a:srgbClr val="1B3BA3"/>
    <a:srgbClr val="1B3BC9"/>
    <a:srgbClr val="00339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91276" autoAdjust="0"/>
  </p:normalViewPr>
  <p:slideViewPr>
    <p:cSldViewPr snapToGrid="0">
      <p:cViewPr varScale="1">
        <p:scale>
          <a:sx n="145" d="100"/>
          <a:sy n="145" d="100"/>
        </p:scale>
        <p:origin x="122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B1FA7-6027-4CD6-B47E-0A5303FFB111}" type="doc">
      <dgm:prSet loTypeId="urn:microsoft.com/office/officeart/2005/8/layout/matrix1" loCatId="matrix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F9922909-DD6C-493A-A0EF-770C8CA7C124}">
      <dgm:prSet phldrT="[Текст]" custT="1"/>
      <dgm:spPr/>
      <dgm:t>
        <a:bodyPr/>
        <a:lstStyle/>
        <a:p>
          <a:r>
            <a:rPr lang="ru-RU" sz="3600" b="1" dirty="0">
              <a:solidFill>
                <a:srgbClr val="1B3BB9"/>
              </a:solidFill>
              <a:latin typeface="Monotype Corsiva" panose="03010101010201010101" pitchFamily="66" charset="0"/>
            </a:rPr>
            <a:t>Алфавит</a:t>
          </a:r>
        </a:p>
      </dgm:t>
    </dgm:pt>
    <dgm:pt modelId="{82028175-9E93-4C30-99BD-70B49D4D6579}" type="parTrans" cxnId="{B8454D77-0834-4376-A375-F3B768D5A6CF}">
      <dgm:prSet/>
      <dgm:spPr/>
      <dgm:t>
        <a:bodyPr/>
        <a:lstStyle/>
        <a:p>
          <a:endParaRPr lang="ru-RU"/>
        </a:p>
      </dgm:t>
    </dgm:pt>
    <dgm:pt modelId="{8B8CC753-03B6-44D5-AA97-BC9D18CCA071}" type="sibTrans" cxnId="{B8454D77-0834-4376-A375-F3B768D5A6CF}">
      <dgm:prSet/>
      <dgm:spPr/>
      <dgm:t>
        <a:bodyPr/>
        <a:lstStyle/>
        <a:p>
          <a:endParaRPr lang="ru-RU"/>
        </a:p>
      </dgm:t>
    </dgm:pt>
    <dgm:pt modelId="{4A6E82F5-6D15-40C3-A5A4-9E5BD8055FB4}">
      <dgm:prSet phldrT="[Текст]"/>
      <dgm:spPr/>
      <dgm:t>
        <a:bodyPr/>
        <a:lstStyle/>
        <a:p>
          <a:r>
            <a:rPr lang="ru-RU" dirty="0"/>
            <a:t>Единый северный </a:t>
          </a:r>
        </a:p>
        <a:p>
          <a:r>
            <a:rPr lang="ru-RU" dirty="0"/>
            <a:t>(1929-1930 гг., на латинице, </a:t>
          </a:r>
          <a:br>
            <a:rPr lang="ru-RU" dirty="0"/>
          </a:br>
          <a:r>
            <a:rPr lang="ru-RU" dirty="0"/>
            <a:t>для 16 языков коренных малочисленных народов Севера)</a:t>
          </a:r>
        </a:p>
      </dgm:t>
    </dgm:pt>
    <dgm:pt modelId="{D50F5C0E-4A19-46B1-A673-947F428B155F}" type="parTrans" cxnId="{E2BD09D6-3348-4812-8163-6C07F7DBCD21}">
      <dgm:prSet/>
      <dgm:spPr/>
      <dgm:t>
        <a:bodyPr/>
        <a:lstStyle/>
        <a:p>
          <a:endParaRPr lang="ru-RU"/>
        </a:p>
      </dgm:t>
    </dgm:pt>
    <dgm:pt modelId="{89181144-D22F-485C-A070-7EF32924DE7B}" type="sibTrans" cxnId="{E2BD09D6-3348-4812-8163-6C07F7DBCD21}">
      <dgm:prSet/>
      <dgm:spPr/>
      <dgm:t>
        <a:bodyPr/>
        <a:lstStyle/>
        <a:p>
          <a:endParaRPr lang="ru-RU"/>
        </a:p>
      </dgm:t>
    </dgm:pt>
    <dgm:pt modelId="{9FD93C8B-773F-4638-B9D8-8F4E57B2DC29}">
      <dgm:prSet phldrT="[Текст]"/>
      <dgm:spPr/>
      <dgm:t>
        <a:bodyPr/>
        <a:lstStyle/>
        <a:p>
          <a:r>
            <a:rPr lang="ru-RU" b="0" dirty="0">
              <a:solidFill>
                <a:srgbClr val="1B3BB9"/>
              </a:solidFill>
            </a:rPr>
            <a:t>один из первых на кириллице</a:t>
          </a:r>
          <a:r>
            <a:rPr lang="ru-RU" b="1" dirty="0">
              <a:solidFill>
                <a:srgbClr val="1B3BB9"/>
              </a:solidFill>
            </a:rPr>
            <a:t> - ненецкий</a:t>
          </a:r>
          <a:r>
            <a:rPr lang="ru-RU" dirty="0">
              <a:solidFill>
                <a:srgbClr val="1B3BB9"/>
              </a:solidFill>
            </a:rPr>
            <a:t> (1931 г.), </a:t>
          </a:r>
        </a:p>
        <a:p>
          <a:r>
            <a:rPr lang="ru-RU" b="0" dirty="0">
              <a:solidFill>
                <a:srgbClr val="1B3BB9"/>
              </a:solidFill>
            </a:rPr>
            <a:t>самый «молодой»</a:t>
          </a:r>
          <a:r>
            <a:rPr lang="ru-RU" dirty="0">
              <a:solidFill>
                <a:srgbClr val="1B3BB9"/>
              </a:solidFill>
            </a:rPr>
            <a:t> – </a:t>
          </a:r>
          <a:r>
            <a:rPr lang="ru-RU" b="1" dirty="0">
              <a:solidFill>
                <a:srgbClr val="1B3BB9"/>
              </a:solidFill>
            </a:rPr>
            <a:t>энецкий</a:t>
          </a:r>
        </a:p>
        <a:p>
          <a:r>
            <a:rPr lang="ru-RU" b="0" dirty="0">
              <a:solidFill>
                <a:srgbClr val="1B3BB9"/>
              </a:solidFill>
            </a:rPr>
            <a:t>(</a:t>
          </a:r>
          <a:r>
            <a:rPr lang="ru-RU" dirty="0">
              <a:solidFill>
                <a:srgbClr val="1B3BB9"/>
              </a:solidFill>
            </a:rPr>
            <a:t>2018 г.)</a:t>
          </a:r>
        </a:p>
      </dgm:t>
    </dgm:pt>
    <dgm:pt modelId="{AFF3F331-65F2-4711-BDEB-E65BE5A9E0E6}" type="parTrans" cxnId="{A2774DA4-2189-47A4-A0E5-D095C022BFE0}">
      <dgm:prSet/>
      <dgm:spPr/>
      <dgm:t>
        <a:bodyPr/>
        <a:lstStyle/>
        <a:p>
          <a:endParaRPr lang="ru-RU"/>
        </a:p>
      </dgm:t>
    </dgm:pt>
    <dgm:pt modelId="{5A777C13-A31F-4479-90D8-5A69CA76749A}" type="sibTrans" cxnId="{A2774DA4-2189-47A4-A0E5-D095C022BFE0}">
      <dgm:prSet/>
      <dgm:spPr/>
      <dgm:t>
        <a:bodyPr/>
        <a:lstStyle/>
        <a:p>
          <a:endParaRPr lang="ru-RU"/>
        </a:p>
      </dgm:t>
    </dgm:pt>
    <dgm:pt modelId="{2444DCCE-4846-48DF-A7D4-94610916677D}">
      <dgm:prSet phldrT="[Текст]"/>
      <dgm:spPr/>
      <dgm:t>
        <a:bodyPr/>
        <a:lstStyle/>
        <a:p>
          <a:r>
            <a:rPr lang="ru-RU" b="1" dirty="0">
              <a:solidFill>
                <a:srgbClr val="1B3BB9"/>
              </a:solidFill>
            </a:rPr>
            <a:t>Хантыйский язык - 4</a:t>
          </a:r>
          <a:r>
            <a:rPr lang="ru-RU" dirty="0"/>
            <a:t> </a:t>
          </a:r>
          <a:r>
            <a:rPr lang="ru-RU" dirty="0">
              <a:solidFill>
                <a:srgbClr val="1B3BB9"/>
              </a:solidFill>
            </a:rPr>
            <a:t>алфавита </a:t>
          </a:r>
        </a:p>
        <a:p>
          <a:r>
            <a:rPr lang="ru-RU" dirty="0">
              <a:solidFill>
                <a:srgbClr val="1B3BB9"/>
              </a:solidFill>
            </a:rPr>
            <a:t>(53 буквы)</a:t>
          </a:r>
        </a:p>
        <a:p>
          <a:endParaRPr lang="ru-RU" dirty="0"/>
        </a:p>
      </dgm:t>
    </dgm:pt>
    <dgm:pt modelId="{1CCBAA75-D04E-4A5B-AEAC-010BA47782D5}" type="parTrans" cxnId="{59BB16CB-7A3A-4212-9CAE-7F88927E72C7}">
      <dgm:prSet/>
      <dgm:spPr/>
      <dgm:t>
        <a:bodyPr/>
        <a:lstStyle/>
        <a:p>
          <a:endParaRPr lang="ru-RU"/>
        </a:p>
      </dgm:t>
    </dgm:pt>
    <dgm:pt modelId="{31E091CA-9667-4F4E-B53B-916790E1D335}" type="sibTrans" cxnId="{59BB16CB-7A3A-4212-9CAE-7F88927E72C7}">
      <dgm:prSet/>
      <dgm:spPr/>
      <dgm:t>
        <a:bodyPr/>
        <a:lstStyle/>
        <a:p>
          <a:endParaRPr lang="ru-RU"/>
        </a:p>
      </dgm:t>
    </dgm:pt>
    <dgm:pt modelId="{DFCEE48F-A511-4C38-A9F2-A2826316CC64}">
      <dgm:prSet phldrT="[Текст]"/>
      <dgm:spPr/>
      <dgm:t>
        <a:bodyPr/>
        <a:lstStyle/>
        <a:p>
          <a:r>
            <a:rPr lang="ru-RU" b="1" i="0" dirty="0">
              <a:solidFill>
                <a:srgbClr val="1B3BB9"/>
              </a:solidFill>
            </a:rPr>
            <a:t>Вепсский</a:t>
          </a:r>
          <a:r>
            <a:rPr lang="ru-RU" b="0" i="0" dirty="0">
              <a:solidFill>
                <a:srgbClr val="1B3BB9"/>
              </a:solidFill>
            </a:rPr>
            <a:t> алфавит – единственный из языков народов Арктики – </a:t>
          </a:r>
          <a:br>
            <a:rPr lang="ru-RU" b="0" i="0" dirty="0">
              <a:solidFill>
                <a:srgbClr val="1B3BB9"/>
              </a:solidFill>
            </a:rPr>
          </a:br>
          <a:r>
            <a:rPr lang="ru-RU" b="0" i="0" dirty="0">
              <a:solidFill>
                <a:srgbClr val="1B3BB9"/>
              </a:solidFill>
            </a:rPr>
            <a:t>на латинице</a:t>
          </a:r>
          <a:endParaRPr lang="ru-RU" dirty="0">
            <a:solidFill>
              <a:srgbClr val="1B3BB9"/>
            </a:solidFill>
          </a:endParaRPr>
        </a:p>
      </dgm:t>
    </dgm:pt>
    <dgm:pt modelId="{9B9387D3-80B4-4205-A6DE-3238CE4867C3}" type="parTrans" cxnId="{66C91C44-365F-4435-9D42-AF2C9C9A52AE}">
      <dgm:prSet/>
      <dgm:spPr/>
      <dgm:t>
        <a:bodyPr/>
        <a:lstStyle/>
        <a:p>
          <a:endParaRPr lang="ru-RU"/>
        </a:p>
      </dgm:t>
    </dgm:pt>
    <dgm:pt modelId="{7D6AB9CA-599D-4180-B338-383ACD75E01E}" type="sibTrans" cxnId="{66C91C44-365F-4435-9D42-AF2C9C9A52AE}">
      <dgm:prSet/>
      <dgm:spPr/>
      <dgm:t>
        <a:bodyPr/>
        <a:lstStyle/>
        <a:p>
          <a:endParaRPr lang="ru-RU"/>
        </a:p>
      </dgm:t>
    </dgm:pt>
    <dgm:pt modelId="{E046F039-D0FE-4461-A99B-605DA446B51E}" type="pres">
      <dgm:prSet presAssocID="{11CB1FA7-6027-4CD6-B47E-0A5303FFB11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7F87956-712A-429D-8F31-B59DC3EC2EA3}" type="pres">
      <dgm:prSet presAssocID="{11CB1FA7-6027-4CD6-B47E-0A5303FFB111}" presName="matrix" presStyleCnt="0"/>
      <dgm:spPr/>
    </dgm:pt>
    <dgm:pt modelId="{729E153F-6DA9-47FA-BD96-41974F354A5D}" type="pres">
      <dgm:prSet presAssocID="{11CB1FA7-6027-4CD6-B47E-0A5303FFB111}" presName="tile1" presStyleLbl="node1" presStyleIdx="0" presStyleCnt="4" custLinFactNeighborX="0" custLinFactNeighborY="464"/>
      <dgm:spPr/>
    </dgm:pt>
    <dgm:pt modelId="{3ABE91DD-8E95-4A9C-BD88-9838F47204F5}" type="pres">
      <dgm:prSet presAssocID="{11CB1FA7-6027-4CD6-B47E-0A5303FFB11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922A760-73A8-4385-AC1C-EE79C452AB5A}" type="pres">
      <dgm:prSet presAssocID="{11CB1FA7-6027-4CD6-B47E-0A5303FFB111}" presName="tile2" presStyleLbl="node1" presStyleIdx="1" presStyleCnt="4" custScaleX="103331" custLinFactNeighborX="-1796" custLinFactNeighborY="-696"/>
      <dgm:spPr/>
    </dgm:pt>
    <dgm:pt modelId="{8BA67421-8D68-4F3A-962D-E3AC5AB1B704}" type="pres">
      <dgm:prSet presAssocID="{11CB1FA7-6027-4CD6-B47E-0A5303FFB11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75F66B1-7717-4E69-88D0-FBBADAB6793D}" type="pres">
      <dgm:prSet presAssocID="{11CB1FA7-6027-4CD6-B47E-0A5303FFB111}" presName="tile3" presStyleLbl="node1" presStyleIdx="2" presStyleCnt="4"/>
      <dgm:spPr/>
    </dgm:pt>
    <dgm:pt modelId="{48D13E42-ADEA-465D-824B-2BC1DCF7276D}" type="pres">
      <dgm:prSet presAssocID="{11CB1FA7-6027-4CD6-B47E-0A5303FFB11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930C7D4-BA08-4E97-B415-649D83330D15}" type="pres">
      <dgm:prSet presAssocID="{11CB1FA7-6027-4CD6-B47E-0A5303FFB111}" presName="tile4" presStyleLbl="node1" presStyleIdx="3" presStyleCnt="4" custLinFactNeighborX="-130" custLinFactNeighborY="957"/>
      <dgm:spPr/>
    </dgm:pt>
    <dgm:pt modelId="{1EE2B6ED-1CA8-484E-B5B0-93C7891DEE2F}" type="pres">
      <dgm:prSet presAssocID="{11CB1FA7-6027-4CD6-B47E-0A5303FFB11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AC68FB0B-FFD8-4823-A9F1-CE5276727D8F}" type="pres">
      <dgm:prSet presAssocID="{11CB1FA7-6027-4CD6-B47E-0A5303FFB11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15587A02-9D63-4B03-8F5D-5ECE0E3434BD}" type="presOf" srcId="{4A6E82F5-6D15-40C3-A5A4-9E5BD8055FB4}" destId="{3ABE91DD-8E95-4A9C-BD88-9838F47204F5}" srcOrd="1" destOrd="0" presId="urn:microsoft.com/office/officeart/2005/8/layout/matrix1"/>
    <dgm:cxn modelId="{6581F627-1833-457F-9662-E7ED3492BCE9}" type="presOf" srcId="{2444DCCE-4846-48DF-A7D4-94610916677D}" destId="{48D13E42-ADEA-465D-824B-2BC1DCF7276D}" srcOrd="1" destOrd="0" presId="urn:microsoft.com/office/officeart/2005/8/layout/matrix1"/>
    <dgm:cxn modelId="{652E8C2E-7DE6-4C5D-9B0B-D2D0C733D2F6}" type="presOf" srcId="{DFCEE48F-A511-4C38-A9F2-A2826316CC64}" destId="{1EE2B6ED-1CA8-484E-B5B0-93C7891DEE2F}" srcOrd="1" destOrd="0" presId="urn:microsoft.com/office/officeart/2005/8/layout/matrix1"/>
    <dgm:cxn modelId="{2976A72E-44E1-401C-865E-3C3E64D72885}" type="presOf" srcId="{9FD93C8B-773F-4638-B9D8-8F4E57B2DC29}" destId="{8BA67421-8D68-4F3A-962D-E3AC5AB1B704}" srcOrd="1" destOrd="0" presId="urn:microsoft.com/office/officeart/2005/8/layout/matrix1"/>
    <dgm:cxn modelId="{514CDB60-6345-4E3D-BDA8-E6D480B6D72D}" type="presOf" srcId="{9FD93C8B-773F-4638-B9D8-8F4E57B2DC29}" destId="{E922A760-73A8-4385-AC1C-EE79C452AB5A}" srcOrd="0" destOrd="0" presId="urn:microsoft.com/office/officeart/2005/8/layout/matrix1"/>
    <dgm:cxn modelId="{66C91C44-365F-4435-9D42-AF2C9C9A52AE}" srcId="{F9922909-DD6C-493A-A0EF-770C8CA7C124}" destId="{DFCEE48F-A511-4C38-A9F2-A2826316CC64}" srcOrd="3" destOrd="0" parTransId="{9B9387D3-80B4-4205-A6DE-3238CE4867C3}" sibTransId="{7D6AB9CA-599D-4180-B338-383ACD75E01E}"/>
    <dgm:cxn modelId="{BF60A046-C2C8-4CCD-891D-2969D644AEE6}" type="presOf" srcId="{F9922909-DD6C-493A-A0EF-770C8CA7C124}" destId="{AC68FB0B-FFD8-4823-A9F1-CE5276727D8F}" srcOrd="0" destOrd="0" presId="urn:microsoft.com/office/officeart/2005/8/layout/matrix1"/>
    <dgm:cxn modelId="{CFBC9947-C865-4275-B115-3C48AA659BA7}" type="presOf" srcId="{4A6E82F5-6D15-40C3-A5A4-9E5BD8055FB4}" destId="{729E153F-6DA9-47FA-BD96-41974F354A5D}" srcOrd="0" destOrd="0" presId="urn:microsoft.com/office/officeart/2005/8/layout/matrix1"/>
    <dgm:cxn modelId="{B8454D77-0834-4376-A375-F3B768D5A6CF}" srcId="{11CB1FA7-6027-4CD6-B47E-0A5303FFB111}" destId="{F9922909-DD6C-493A-A0EF-770C8CA7C124}" srcOrd="0" destOrd="0" parTransId="{82028175-9E93-4C30-99BD-70B49D4D6579}" sibTransId="{8B8CC753-03B6-44D5-AA97-BC9D18CCA071}"/>
    <dgm:cxn modelId="{07838995-51E7-4E28-AB57-DDA82A8796AD}" type="presOf" srcId="{11CB1FA7-6027-4CD6-B47E-0A5303FFB111}" destId="{E046F039-D0FE-4461-A99B-605DA446B51E}" srcOrd="0" destOrd="0" presId="urn:microsoft.com/office/officeart/2005/8/layout/matrix1"/>
    <dgm:cxn modelId="{A2774DA4-2189-47A4-A0E5-D095C022BFE0}" srcId="{F9922909-DD6C-493A-A0EF-770C8CA7C124}" destId="{9FD93C8B-773F-4638-B9D8-8F4E57B2DC29}" srcOrd="1" destOrd="0" parTransId="{AFF3F331-65F2-4711-BDEB-E65BE5A9E0E6}" sibTransId="{5A777C13-A31F-4479-90D8-5A69CA76749A}"/>
    <dgm:cxn modelId="{59BB16CB-7A3A-4212-9CAE-7F88927E72C7}" srcId="{F9922909-DD6C-493A-A0EF-770C8CA7C124}" destId="{2444DCCE-4846-48DF-A7D4-94610916677D}" srcOrd="2" destOrd="0" parTransId="{1CCBAA75-D04E-4A5B-AEAC-010BA47782D5}" sibTransId="{31E091CA-9667-4F4E-B53B-916790E1D335}"/>
    <dgm:cxn modelId="{E2BD09D6-3348-4812-8163-6C07F7DBCD21}" srcId="{F9922909-DD6C-493A-A0EF-770C8CA7C124}" destId="{4A6E82F5-6D15-40C3-A5A4-9E5BD8055FB4}" srcOrd="0" destOrd="0" parTransId="{D50F5C0E-4A19-46B1-A673-947F428B155F}" sibTransId="{89181144-D22F-485C-A070-7EF32924DE7B}"/>
    <dgm:cxn modelId="{1B4269E5-F0F0-4F29-B055-035AF9BC15AA}" type="presOf" srcId="{2444DCCE-4846-48DF-A7D4-94610916677D}" destId="{475F66B1-7717-4E69-88D0-FBBADAB6793D}" srcOrd="0" destOrd="0" presId="urn:microsoft.com/office/officeart/2005/8/layout/matrix1"/>
    <dgm:cxn modelId="{0C44C1ED-C12E-4447-82F2-2911BDA0A8DB}" type="presOf" srcId="{DFCEE48F-A511-4C38-A9F2-A2826316CC64}" destId="{D930C7D4-BA08-4E97-B415-649D83330D15}" srcOrd="0" destOrd="0" presId="urn:microsoft.com/office/officeart/2005/8/layout/matrix1"/>
    <dgm:cxn modelId="{280D887A-4D43-4365-B05C-9B44F78704CD}" type="presParOf" srcId="{E046F039-D0FE-4461-A99B-605DA446B51E}" destId="{D7F87956-712A-429D-8F31-B59DC3EC2EA3}" srcOrd="0" destOrd="0" presId="urn:microsoft.com/office/officeart/2005/8/layout/matrix1"/>
    <dgm:cxn modelId="{2F921291-743D-460F-958B-8ACB796596DA}" type="presParOf" srcId="{D7F87956-712A-429D-8F31-B59DC3EC2EA3}" destId="{729E153F-6DA9-47FA-BD96-41974F354A5D}" srcOrd="0" destOrd="0" presId="urn:microsoft.com/office/officeart/2005/8/layout/matrix1"/>
    <dgm:cxn modelId="{41CEA823-D19B-43F5-BE15-2EF8C7059561}" type="presParOf" srcId="{D7F87956-712A-429D-8F31-B59DC3EC2EA3}" destId="{3ABE91DD-8E95-4A9C-BD88-9838F47204F5}" srcOrd="1" destOrd="0" presId="urn:microsoft.com/office/officeart/2005/8/layout/matrix1"/>
    <dgm:cxn modelId="{AE56EE00-0C65-4CFE-A3F3-2D2D9B81E6C6}" type="presParOf" srcId="{D7F87956-712A-429D-8F31-B59DC3EC2EA3}" destId="{E922A760-73A8-4385-AC1C-EE79C452AB5A}" srcOrd="2" destOrd="0" presId="urn:microsoft.com/office/officeart/2005/8/layout/matrix1"/>
    <dgm:cxn modelId="{6CC91F1E-503B-4C3E-99C8-9694FB399FE1}" type="presParOf" srcId="{D7F87956-712A-429D-8F31-B59DC3EC2EA3}" destId="{8BA67421-8D68-4F3A-962D-E3AC5AB1B704}" srcOrd="3" destOrd="0" presId="urn:microsoft.com/office/officeart/2005/8/layout/matrix1"/>
    <dgm:cxn modelId="{A45B0F9C-8682-4B53-9AF6-AA8A9EB81BB1}" type="presParOf" srcId="{D7F87956-712A-429D-8F31-B59DC3EC2EA3}" destId="{475F66B1-7717-4E69-88D0-FBBADAB6793D}" srcOrd="4" destOrd="0" presId="urn:microsoft.com/office/officeart/2005/8/layout/matrix1"/>
    <dgm:cxn modelId="{8FE9E778-A33F-4122-BE2D-E75FDB5EEE4D}" type="presParOf" srcId="{D7F87956-712A-429D-8F31-B59DC3EC2EA3}" destId="{48D13E42-ADEA-465D-824B-2BC1DCF7276D}" srcOrd="5" destOrd="0" presId="urn:microsoft.com/office/officeart/2005/8/layout/matrix1"/>
    <dgm:cxn modelId="{4B29C272-7156-4A76-8FF5-A3A34BFFB9C8}" type="presParOf" srcId="{D7F87956-712A-429D-8F31-B59DC3EC2EA3}" destId="{D930C7D4-BA08-4E97-B415-649D83330D15}" srcOrd="6" destOrd="0" presId="urn:microsoft.com/office/officeart/2005/8/layout/matrix1"/>
    <dgm:cxn modelId="{32D9635B-CA11-4996-A479-179BBD664CEF}" type="presParOf" srcId="{D7F87956-712A-429D-8F31-B59DC3EC2EA3}" destId="{1EE2B6ED-1CA8-484E-B5B0-93C7891DEE2F}" srcOrd="7" destOrd="0" presId="urn:microsoft.com/office/officeart/2005/8/layout/matrix1"/>
    <dgm:cxn modelId="{132E7573-A78E-434C-B0BF-807ED5218465}" type="presParOf" srcId="{E046F039-D0FE-4461-A99B-605DA446B51E}" destId="{AC68FB0B-FFD8-4823-A9F1-CE5276727D8F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9E153F-6DA9-47FA-BD96-41974F354A5D}">
      <dsp:nvSpPr>
        <dsp:cNvPr id="0" name=""/>
        <dsp:cNvSpPr/>
      </dsp:nvSpPr>
      <dsp:spPr>
        <a:xfrm rot="16200000">
          <a:off x="1102521" y="-1132054"/>
          <a:ext cx="2836293" cy="5126723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Единый северный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(1929-1930 гг., на латинице, </a:t>
          </a:r>
          <a:br>
            <a:rPr lang="ru-RU" sz="2600" kern="1200" dirty="0"/>
          </a:br>
          <a:r>
            <a:rPr lang="ru-RU" sz="2600" kern="1200" dirty="0"/>
            <a:t>для 16 языков коренных малочисленных народов Севера)</a:t>
          </a:r>
        </a:p>
      </dsp:txBody>
      <dsp:txXfrm rot="5400000">
        <a:off x="-42693" y="13160"/>
        <a:ext cx="5126723" cy="2127220"/>
      </dsp:txXfrm>
    </dsp:sp>
    <dsp:sp modelId="{E922A760-73A8-4385-AC1C-EE79C452AB5A}">
      <dsp:nvSpPr>
        <dsp:cNvPr id="0" name=""/>
        <dsp:cNvSpPr/>
      </dsp:nvSpPr>
      <dsp:spPr>
        <a:xfrm>
          <a:off x="4906569" y="0"/>
          <a:ext cx="5297494" cy="2836293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kern="1200" dirty="0">
              <a:solidFill>
                <a:srgbClr val="1B3BB9"/>
              </a:solidFill>
            </a:rPr>
            <a:t>один из первых на кириллице</a:t>
          </a:r>
          <a:r>
            <a:rPr lang="ru-RU" sz="2600" b="1" kern="1200" dirty="0">
              <a:solidFill>
                <a:srgbClr val="1B3BB9"/>
              </a:solidFill>
            </a:rPr>
            <a:t> - ненецкий</a:t>
          </a:r>
          <a:r>
            <a:rPr lang="ru-RU" sz="2600" kern="1200" dirty="0">
              <a:solidFill>
                <a:srgbClr val="1B3BB9"/>
              </a:solidFill>
            </a:rPr>
            <a:t> (1931 г.),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kern="1200" dirty="0">
              <a:solidFill>
                <a:srgbClr val="1B3BB9"/>
              </a:solidFill>
            </a:rPr>
            <a:t>самый «молодой»</a:t>
          </a:r>
          <a:r>
            <a:rPr lang="ru-RU" sz="2600" kern="1200" dirty="0">
              <a:solidFill>
                <a:srgbClr val="1B3BB9"/>
              </a:solidFill>
            </a:rPr>
            <a:t> – </a:t>
          </a:r>
          <a:r>
            <a:rPr lang="ru-RU" sz="2600" b="1" kern="1200" dirty="0">
              <a:solidFill>
                <a:srgbClr val="1B3BB9"/>
              </a:solidFill>
            </a:rPr>
            <a:t>энецкий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0" kern="1200" dirty="0">
              <a:solidFill>
                <a:srgbClr val="1B3BB9"/>
              </a:solidFill>
            </a:rPr>
            <a:t>(</a:t>
          </a:r>
          <a:r>
            <a:rPr lang="ru-RU" sz="2600" kern="1200" dirty="0">
              <a:solidFill>
                <a:srgbClr val="1B3BB9"/>
              </a:solidFill>
            </a:rPr>
            <a:t>2018 г.)</a:t>
          </a:r>
        </a:p>
      </dsp:txBody>
      <dsp:txXfrm>
        <a:off x="4906569" y="0"/>
        <a:ext cx="5297494" cy="2127220"/>
      </dsp:txXfrm>
    </dsp:sp>
    <dsp:sp modelId="{475F66B1-7717-4E69-88D0-FBBADAB6793D}">
      <dsp:nvSpPr>
        <dsp:cNvPr id="0" name=""/>
        <dsp:cNvSpPr/>
      </dsp:nvSpPr>
      <dsp:spPr>
        <a:xfrm rot="10800000">
          <a:off x="-42692" y="2836293"/>
          <a:ext cx="5126723" cy="2836293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kern="1200" dirty="0">
              <a:solidFill>
                <a:srgbClr val="1B3BB9"/>
              </a:solidFill>
            </a:rPr>
            <a:t>Хантыйский язык - 4</a:t>
          </a:r>
          <a:r>
            <a:rPr lang="ru-RU" sz="2600" kern="1200" dirty="0"/>
            <a:t> </a:t>
          </a:r>
          <a:r>
            <a:rPr lang="ru-RU" sz="2600" kern="1200" dirty="0">
              <a:solidFill>
                <a:srgbClr val="1B3BB9"/>
              </a:solidFill>
            </a:rPr>
            <a:t>алфавита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solidFill>
                <a:srgbClr val="1B3BB9"/>
              </a:solidFill>
            </a:rPr>
            <a:t>(53 буквы)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 dirty="0"/>
        </a:p>
      </dsp:txBody>
      <dsp:txXfrm rot="10800000">
        <a:off x="-42692" y="3545367"/>
        <a:ext cx="5126723" cy="2127220"/>
      </dsp:txXfrm>
    </dsp:sp>
    <dsp:sp modelId="{D930C7D4-BA08-4E97-B415-649D83330D15}">
      <dsp:nvSpPr>
        <dsp:cNvPr id="0" name=""/>
        <dsp:cNvSpPr/>
      </dsp:nvSpPr>
      <dsp:spPr>
        <a:xfrm rot="5400000">
          <a:off x="6222580" y="1691079"/>
          <a:ext cx="2836293" cy="5126723"/>
        </a:xfrm>
        <a:prstGeom prst="round1Rect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b="1" i="0" kern="1200" dirty="0">
              <a:solidFill>
                <a:srgbClr val="1B3BB9"/>
              </a:solidFill>
            </a:rPr>
            <a:t>Вепсский</a:t>
          </a:r>
          <a:r>
            <a:rPr lang="ru-RU" sz="2600" b="0" i="0" kern="1200" dirty="0">
              <a:solidFill>
                <a:srgbClr val="1B3BB9"/>
              </a:solidFill>
            </a:rPr>
            <a:t> алфавит – единственный из языков народов Арктики – </a:t>
          </a:r>
          <a:br>
            <a:rPr lang="ru-RU" sz="2600" b="0" i="0" kern="1200" dirty="0">
              <a:solidFill>
                <a:srgbClr val="1B3BB9"/>
              </a:solidFill>
            </a:rPr>
          </a:br>
          <a:r>
            <a:rPr lang="ru-RU" sz="2600" b="0" i="0" kern="1200" dirty="0">
              <a:solidFill>
                <a:srgbClr val="1B3BB9"/>
              </a:solidFill>
            </a:rPr>
            <a:t>на латинице</a:t>
          </a:r>
          <a:endParaRPr lang="ru-RU" sz="2600" kern="1200" dirty="0">
            <a:solidFill>
              <a:srgbClr val="1B3BB9"/>
            </a:solidFill>
          </a:endParaRPr>
        </a:p>
      </dsp:txBody>
      <dsp:txXfrm rot="-5400000">
        <a:off x="5077366" y="3545366"/>
        <a:ext cx="5126723" cy="2127220"/>
      </dsp:txXfrm>
    </dsp:sp>
    <dsp:sp modelId="{AC68FB0B-FFD8-4823-A9F1-CE5276727D8F}">
      <dsp:nvSpPr>
        <dsp:cNvPr id="0" name=""/>
        <dsp:cNvSpPr/>
      </dsp:nvSpPr>
      <dsp:spPr>
        <a:xfrm>
          <a:off x="3588706" y="2127220"/>
          <a:ext cx="3076034" cy="1418146"/>
        </a:xfrm>
        <a:prstGeom prst="roundRect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b="1" kern="1200" dirty="0">
              <a:solidFill>
                <a:srgbClr val="1B3BB9"/>
              </a:solidFill>
              <a:latin typeface="Monotype Corsiva" panose="03010101010201010101" pitchFamily="66" charset="0"/>
            </a:rPr>
            <a:t>Алфавит</a:t>
          </a:r>
        </a:p>
      </dsp:txBody>
      <dsp:txXfrm>
        <a:off x="3657934" y="2196448"/>
        <a:ext cx="2937578" cy="1279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2ADA3-379E-428A-89AD-DCE077CAB4A9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FCB78-D914-444E-9F13-1619D720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94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CB78-D914-444E-9F13-1619D7208BF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49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EFCB78-D914-444E-9F13-1619D7208BF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0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C02FE-BAA6-2BD5-5AB1-972F01F1E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BAA1663-A206-B6BF-F4FB-E4BC9221E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D9605A-4246-015D-826E-CCBB299B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ECCC6D-428E-C17A-2C1E-1C65DB50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F212F-B5A1-5435-4E96-69EEE58E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029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C8DB7F-3CBF-1087-6110-8E374EF07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40F6D5D-F602-B56D-35BF-2AF8D49870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3D2894-1B71-E7B8-75A5-6CD064357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D5339A-58DA-147A-83C4-8903DB3F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7C253-2DF7-14A0-7F30-F8A6B059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20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56E1F2F-C72B-94FB-6D0D-004C4A06C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BD71642-AA59-B76C-6F55-E354A681C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2A37F2-2F24-3EF8-AE53-336BB72D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9B03-6680-1013-C27A-04B272C93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8357-BD4D-4090-08ED-CE31F6B24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536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C90ABB-41A4-8295-294A-E4E104EC0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9560CB-30EA-6B15-D3A7-31398A7FA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F5A1B-5203-C676-4FDE-0B1BC4318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A9E520-E460-D1D7-A69D-4DB0C48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EA22D6-16C5-621E-2EA2-66C82A15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7E722E-0A34-C998-7938-A71782AB9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C1CA94-1FEF-FB09-D4D5-30242BD14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66428-CD84-AE07-38BF-FE828C412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EBAAAF-13B8-A532-6384-5B7E1D66F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9BD7D-53CD-6716-57E8-C6D6F59F6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68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5BBFA-D970-3144-AFB1-1693E378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FA836-482D-E46A-3B62-3204BBB938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F99698-947E-CE63-95CC-0B35B9691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BC234E-502D-DBDB-176D-4E2C05C9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EA0A8AE-CF46-4469-09CF-ABC22329A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18ADC3-4E2A-D99E-D211-EC9505072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85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C5B9-DB61-C37B-1362-4D071C724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3EC46E-0DE6-E865-63D1-AD4AC414A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60A27A2-2ED5-6538-3213-9778DCC53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7AE24C-FA96-21FF-C030-F2DEE9A98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33CBFF-1F01-EA8C-17BC-B96DCB4E2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A9F2990-F1DA-2B29-AC6A-635CBD928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754ECE-1F8D-C5EC-D14B-50FB34644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778CDC9-D4C2-79FC-90FF-BF4C0912F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27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91318F-5CBC-D706-F4D2-916A403A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05F35A1-30B0-AFEE-33EB-2DF08ED35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652C47-F3F5-ECE2-2E92-64D8B8D46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409F66-67F7-5231-03EB-D2D793CB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19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852AD3C-48F7-95F8-B1B0-F5845B993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07E2EFF-8D49-EBC1-F566-54C84074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9A8608F-504B-929F-0460-CDAFA56D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95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DB803-6FD2-8DCA-66A7-F6E53AA5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4C1FD5-3BB0-3A6C-6429-BBD9A79C8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614A50-2983-BD5E-58B4-4729EE021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74246-06D4-2CC0-2B1A-2D103469E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0785E01-6E06-1FDD-837C-FAAF0BED8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28C94-7B58-07B3-9099-6BA6E1C39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97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128BD-FDA5-2EE9-1435-6BD7E6E7E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77AFBFF-5E8B-2E05-88D3-FFCAB8AE9F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77D2B8C-C3C9-2F4D-E9AE-197A39999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50F981-290D-9DED-6F13-9DBB65B84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D54270-7FD6-E80D-D23A-BB2225A3A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BB953C-2718-901D-6DE1-5F7B02EDB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098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BCC2DD-1D20-7F6A-1D2A-4BA8F1809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0ED5D-178B-176C-CA77-4CB925200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BB1833-F9BB-5BC3-342A-9124E0BD1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FDEC0-B6E7-654F-94D2-90E86EB0D9EE}" type="datetimeFigureOut">
              <a:rPr lang="ru-RU" smtClean="0"/>
              <a:t>20.04.2026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A2C13A-3F04-D0C4-D90B-E587E2A9F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89C0A6-E644-5ACE-07FD-278500B75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06A0F-FF5F-764B-84C6-704D9933EC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62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image" Target="../media/image2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5CEEAF-64A1-402A-9932-F80014CFE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38134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8E2BB-9011-4311-99CD-02D466614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20647" y="627096"/>
            <a:ext cx="4150468" cy="2974942"/>
          </a:xfrm>
        </p:spPr>
        <p:txBody>
          <a:bodyPr/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О языках народов Арктики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0773C2-32D6-4FEF-B485-4856E43537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1344" y="4166242"/>
            <a:ext cx="5667983" cy="1655762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endParaRPr lang="ru-RU" dirty="0"/>
          </a:p>
          <a:p>
            <a:pPr algn="r"/>
            <a:r>
              <a:rPr lang="ru-RU" sz="3800" dirty="0" err="1">
                <a:solidFill>
                  <a:srgbClr val="1B3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Саргылана</a:t>
            </a:r>
            <a:r>
              <a:rPr lang="ru-RU" sz="3800" dirty="0">
                <a:solidFill>
                  <a:srgbClr val="1B3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Матвеевна Брызгалова,</a:t>
            </a:r>
          </a:p>
          <a:p>
            <a:pPr algn="r"/>
            <a:r>
              <a:rPr lang="ru-RU" sz="3800" dirty="0">
                <a:solidFill>
                  <a:srgbClr val="1B3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ФГБНУ «Федеральный институт </a:t>
            </a:r>
          </a:p>
          <a:p>
            <a:pPr algn="r"/>
            <a:r>
              <a:rPr lang="ru-RU" sz="3800" dirty="0">
                <a:solidFill>
                  <a:srgbClr val="1B3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родных языков народов Российской Федерации»,</a:t>
            </a:r>
          </a:p>
          <a:p>
            <a:pPr algn="r"/>
            <a:r>
              <a:rPr lang="ru-RU" sz="3800" dirty="0">
                <a:solidFill>
                  <a:srgbClr val="1B3B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кандидат педагогических наук</a:t>
            </a:r>
          </a:p>
        </p:txBody>
      </p:sp>
    </p:spTree>
    <p:extLst>
      <p:ext uri="{BB962C8B-B14F-4D97-AF65-F5344CB8AC3E}">
        <p14:creationId xmlns:p14="http://schemas.microsoft.com/office/powerpoint/2010/main" val="3265183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DDCD3A-53C1-48B5-977B-4C918977D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97EEE-D4A8-46CC-B88E-D62404E7B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126"/>
            <a:ext cx="12191999" cy="69142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89ECCE-2091-4504-94C0-DDF02D2B3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58" y="260793"/>
            <a:ext cx="4727642" cy="315422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32D3F9-7839-4229-8827-D8983D16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4084" y="4388155"/>
            <a:ext cx="5650860" cy="2057399"/>
          </a:xfrm>
        </p:spPr>
        <p:txBody>
          <a:bodyPr>
            <a:noAutofit/>
          </a:bodyPr>
          <a:lstStyle/>
          <a:p>
            <a:pPr indent="361950" algn="just"/>
            <a:r>
              <a:rPr lang="ru-RU" sz="2800" b="1" i="1" dirty="0">
                <a:solidFill>
                  <a:srgbClr val="1A1614"/>
                </a:solidFill>
                <a:latin typeface="Onest Black"/>
              </a:rPr>
              <a:t>Языки Арктики — это сокровище, отражающее огромный пласт наследия людей, сумевших адаптироваться к экстремальным климатическим условиям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977BB9-DE1F-4954-83FB-40FA4E18231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6"/>
          <a:srcRect l="2284" r="2284"/>
          <a:stretch>
            <a:fillRect/>
          </a:stretch>
        </p:blipFill>
        <p:spPr>
          <a:xfrm>
            <a:off x="7554962" y="3618129"/>
            <a:ext cx="4108405" cy="323987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0865A9A-89CB-4673-BC59-9F0D03F7305C}"/>
              </a:ext>
            </a:extLst>
          </p:cNvPr>
          <p:cNvSpPr/>
          <p:nvPr/>
        </p:nvSpPr>
        <p:spPr>
          <a:xfrm>
            <a:off x="6534747" y="260793"/>
            <a:ext cx="4835137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..Язык наш суров и не пышен,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И нет в нем прекраснее слов,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Чем эти, что с детства мы слышим: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Пастух, рыболов, зверолов.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Три слова - рассказ о народе,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Что выжил в студеном краю,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Три слова скажу лишь, а вроде</a:t>
            </a:r>
          </a:p>
          <a:p>
            <a:r>
              <a:rPr lang="ru-RU" sz="2400" b="1" dirty="0">
                <a:solidFill>
                  <a:srgbClr val="1B3979"/>
                </a:solidFill>
                <a:latin typeface="Monotype Corsiva" panose="03010101010201010101" pitchFamily="66" charset="0"/>
              </a:rPr>
              <a:t>Как целую песню спою… </a:t>
            </a:r>
          </a:p>
          <a:p>
            <a:r>
              <a:rPr lang="ru-RU" sz="2000" b="1" dirty="0">
                <a:solidFill>
                  <a:srgbClr val="3333CC"/>
                </a:solidFill>
                <a:latin typeface="Monotype Corsiva" panose="03010101010201010101" pitchFamily="66" charset="0"/>
              </a:rPr>
              <a:t>		/Л. </a:t>
            </a:r>
            <a:r>
              <a:rPr lang="ru-RU" sz="2000" b="1" dirty="0" err="1">
                <a:solidFill>
                  <a:srgbClr val="3333CC"/>
                </a:solidFill>
                <a:latin typeface="Monotype Corsiva" panose="03010101010201010101" pitchFamily="66" charset="0"/>
              </a:rPr>
              <a:t>Лапцуй</a:t>
            </a:r>
            <a:r>
              <a:rPr lang="ru-RU" sz="2000" b="1" dirty="0">
                <a:solidFill>
                  <a:srgbClr val="3333CC"/>
                </a:solidFill>
                <a:latin typeface="Monotype Corsiva" panose="03010101010201010101" pitchFamily="66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96075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3E68850A-73FA-4C86-A051-D9A9D80A66D6}"/>
              </a:ext>
            </a:extLst>
          </p:cNvPr>
          <p:cNvGrpSpPr/>
          <p:nvPr/>
        </p:nvGrpSpPr>
        <p:grpSpPr>
          <a:xfrm>
            <a:off x="142618" y="1230067"/>
            <a:ext cx="11904495" cy="5452593"/>
            <a:chOff x="157868" y="355863"/>
            <a:chExt cx="12129436" cy="5430937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6597ADF1-6240-4137-97F6-D1C27F123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7868" y="355863"/>
              <a:ext cx="12129436" cy="5430937"/>
            </a:xfrm>
            <a:prstGeom prst="rect">
              <a:avLst/>
            </a:prstGeom>
          </p:spPr>
        </p:pic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437D6576-265E-4604-87C1-EDE80A7E4712}"/>
                </a:ext>
              </a:extLst>
            </p:cNvPr>
            <p:cNvGrpSpPr/>
            <p:nvPr/>
          </p:nvGrpSpPr>
          <p:grpSpPr>
            <a:xfrm>
              <a:off x="661314" y="494821"/>
              <a:ext cx="11572966" cy="4716616"/>
              <a:chOff x="661314" y="494821"/>
              <a:chExt cx="11572966" cy="4716616"/>
            </a:xfrm>
          </p:grpSpPr>
          <p:sp>
            <p:nvSpPr>
              <p:cNvPr id="3" name="Прямоугольник 2">
                <a:extLst>
                  <a:ext uri="{FF2B5EF4-FFF2-40B4-BE49-F238E27FC236}">
                    <a16:creationId xmlns:a16="http://schemas.microsoft.com/office/drawing/2014/main" id="{C0AA4CFD-6B29-4F5C-A338-EA10CEA15F2B}"/>
                  </a:ext>
                </a:extLst>
              </p:cNvPr>
              <p:cNvSpPr/>
              <p:nvPr/>
            </p:nvSpPr>
            <p:spPr>
              <a:xfrm>
                <a:off x="9448248" y="3431460"/>
                <a:ext cx="111187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долганский, чукотский, эвенкийский, эвенский, юкагирский</a:t>
                </a:r>
                <a:endParaRPr lang="ru-RU" sz="1200" dirty="0"/>
              </a:p>
            </p:txBody>
          </p:sp>
          <p:sp>
            <p:nvSpPr>
              <p:cNvPr id="4" name="Выноска: линия с границей и чертой 3">
                <a:extLst>
                  <a:ext uri="{FF2B5EF4-FFF2-40B4-BE49-F238E27FC236}">
                    <a16:creationId xmlns:a16="http://schemas.microsoft.com/office/drawing/2014/main" id="{86444E49-E169-4845-B878-60FB6059F538}"/>
                  </a:ext>
                </a:extLst>
              </p:cNvPr>
              <p:cNvSpPr/>
              <p:nvPr/>
            </p:nvSpPr>
            <p:spPr>
              <a:xfrm>
                <a:off x="11152453" y="494821"/>
                <a:ext cx="1081827" cy="1230624"/>
              </a:xfrm>
              <a:prstGeom prst="accentBorderCallout1">
                <a:avLst>
                  <a:gd name="adj1" fmla="val 18750"/>
                  <a:gd name="adj2" fmla="val -8333"/>
                  <a:gd name="adj3" fmla="val 110278"/>
                  <a:gd name="adj4" fmla="val -5872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rgbClr val="C00000"/>
                    </a:solidFill>
                  </a:rPr>
                  <a:t>чукотский, эвенский, </a:t>
                </a:r>
                <a:r>
                  <a:rPr lang="ru-RU" sz="1200" u="sng" dirty="0">
                    <a:solidFill>
                      <a:srgbClr val="C00000"/>
                    </a:solidFill>
                  </a:rPr>
                  <a:t>эскимосский 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алеутский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керекский</a:t>
                </a:r>
              </a:p>
              <a:p>
                <a:pPr algn="ctr"/>
                <a:r>
                  <a:rPr lang="ru-RU" sz="1200" dirty="0">
                    <a:solidFill>
                      <a:schemeClr val="tx1"/>
                    </a:solidFill>
                  </a:rPr>
                  <a:t>сиреникский</a:t>
                </a:r>
              </a:p>
            </p:txBody>
          </p:sp>
          <p:sp>
            <p:nvSpPr>
              <p:cNvPr id="6" name="Выноска: линия с границей и чертой 5">
                <a:extLst>
                  <a:ext uri="{FF2B5EF4-FFF2-40B4-BE49-F238E27FC236}">
                    <a16:creationId xmlns:a16="http://schemas.microsoft.com/office/drawing/2014/main" id="{D2A7BBDF-6795-48F0-89DD-3EDEF7F765A3}"/>
                  </a:ext>
                </a:extLst>
              </p:cNvPr>
              <p:cNvSpPr/>
              <p:nvPr/>
            </p:nvSpPr>
            <p:spPr>
              <a:xfrm>
                <a:off x="6886868" y="1440143"/>
                <a:ext cx="1141285" cy="1256148"/>
              </a:xfrm>
              <a:prstGeom prst="accentBorderCallout1">
                <a:avLst>
                  <a:gd name="adj1" fmla="val 18750"/>
                  <a:gd name="adj2" fmla="val -8333"/>
                  <a:gd name="adj3" fmla="val 215003"/>
                  <a:gd name="adj4" fmla="val -8713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rgbClr val="C00000"/>
                    </a:solidFill>
                  </a:rPr>
                  <a:t>долганский, нганасанский, ненецкий, эвенкийский, </a:t>
                </a:r>
                <a:r>
                  <a:rPr lang="ru-RU" sz="1200" u="sng" dirty="0">
                    <a:solidFill>
                      <a:srgbClr val="C00000"/>
                    </a:solidFill>
                  </a:rPr>
                  <a:t>энецкий</a:t>
                </a:r>
              </a:p>
              <a:p>
                <a:pPr algn="ctr"/>
                <a:r>
                  <a:rPr lang="ru-RU" sz="1200" dirty="0">
                    <a:solidFill>
                      <a:schemeClr val="accent6">
                        <a:lumMod val="75000"/>
                      </a:schemeClr>
                    </a:solidFill>
                  </a:rPr>
                  <a:t>кетский</a:t>
                </a:r>
              </a:p>
            </p:txBody>
          </p:sp>
          <p:sp>
            <p:nvSpPr>
              <p:cNvPr id="7" name="Выноска: линия с границей и чертой 6">
                <a:extLst>
                  <a:ext uri="{FF2B5EF4-FFF2-40B4-BE49-F238E27FC236}">
                    <a16:creationId xmlns:a16="http://schemas.microsoft.com/office/drawing/2014/main" id="{3EA441E8-2843-4D77-946F-1B7E86800333}"/>
                  </a:ext>
                </a:extLst>
              </p:cNvPr>
              <p:cNvSpPr/>
              <p:nvPr/>
            </p:nvSpPr>
            <p:spPr>
              <a:xfrm>
                <a:off x="2983758" y="1309791"/>
                <a:ext cx="1025803" cy="378416"/>
              </a:xfrm>
              <a:prstGeom prst="accentBorderCallout1">
                <a:avLst>
                  <a:gd name="adj1" fmla="val 29795"/>
                  <a:gd name="adj2" fmla="val 455"/>
                  <a:gd name="adj3" fmla="val 156879"/>
                  <a:gd name="adj4" fmla="val -44484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rgbClr val="C00000"/>
                    </a:solidFill>
                  </a:rPr>
                  <a:t>саамский</a:t>
                </a:r>
              </a:p>
            </p:txBody>
          </p:sp>
          <p:sp>
            <p:nvSpPr>
              <p:cNvPr id="8" name="Выноска: линия с границей и чертой 7">
                <a:extLst>
                  <a:ext uri="{FF2B5EF4-FFF2-40B4-BE49-F238E27FC236}">
                    <a16:creationId xmlns:a16="http://schemas.microsoft.com/office/drawing/2014/main" id="{BBAB0639-9CD6-40DC-85C4-9095342D5809}"/>
                  </a:ext>
                </a:extLst>
              </p:cNvPr>
              <p:cNvSpPr/>
              <p:nvPr/>
            </p:nvSpPr>
            <p:spPr>
              <a:xfrm>
                <a:off x="3522153" y="2143107"/>
                <a:ext cx="873498" cy="351900"/>
              </a:xfrm>
              <a:prstGeom prst="accentBorderCallout1">
                <a:avLst>
                  <a:gd name="adj1" fmla="val 13182"/>
                  <a:gd name="adj2" fmla="val -4594"/>
                  <a:gd name="adj3" fmla="val 229431"/>
                  <a:gd name="adj4" fmla="val -29360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200" dirty="0">
                    <a:solidFill>
                      <a:srgbClr val="C00000"/>
                    </a:solidFill>
                  </a:rPr>
                  <a:t>ненецкий</a:t>
                </a:r>
              </a:p>
            </p:txBody>
          </p:sp>
          <p:sp>
            <p:nvSpPr>
              <p:cNvPr id="11" name="Выноска: линия 10">
                <a:extLst>
                  <a:ext uri="{FF2B5EF4-FFF2-40B4-BE49-F238E27FC236}">
                    <a16:creationId xmlns:a16="http://schemas.microsoft.com/office/drawing/2014/main" id="{BA3DA967-849A-480D-9557-0B423D676FFB}"/>
                  </a:ext>
                </a:extLst>
              </p:cNvPr>
              <p:cNvSpPr/>
              <p:nvPr/>
            </p:nvSpPr>
            <p:spPr>
              <a:xfrm rot="10800000">
                <a:off x="2123727" y="4502730"/>
                <a:ext cx="997192" cy="708707"/>
              </a:xfrm>
              <a:prstGeom prst="borderCallout1">
                <a:avLst>
                  <a:gd name="adj1" fmla="val 19659"/>
                  <a:gd name="adj2" fmla="val -5104"/>
                  <a:gd name="adj3" fmla="val 190901"/>
                  <a:gd name="adj4" fmla="val -33767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Выноска: линия 12">
                <a:extLst>
                  <a:ext uri="{FF2B5EF4-FFF2-40B4-BE49-F238E27FC236}">
                    <a16:creationId xmlns:a16="http://schemas.microsoft.com/office/drawing/2014/main" id="{49093715-0278-4A83-A553-DFF89CEF6A18}"/>
                  </a:ext>
                </a:extLst>
              </p:cNvPr>
              <p:cNvSpPr/>
              <p:nvPr/>
            </p:nvSpPr>
            <p:spPr>
              <a:xfrm>
                <a:off x="4954044" y="1271423"/>
                <a:ext cx="1068946" cy="875763"/>
              </a:xfrm>
              <a:prstGeom prst="borderCallout1">
                <a:avLst>
                  <a:gd name="adj1" fmla="val 26252"/>
                  <a:gd name="adj2" fmla="val -1084"/>
                  <a:gd name="adj3" fmla="val 277680"/>
                  <a:gd name="adj4" fmla="val -36788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Выноска: линия 13">
                <a:extLst>
                  <a:ext uri="{FF2B5EF4-FFF2-40B4-BE49-F238E27FC236}">
                    <a16:creationId xmlns:a16="http://schemas.microsoft.com/office/drawing/2014/main" id="{8434262A-726E-43A2-AB1A-38D4D746631D}"/>
                  </a:ext>
                </a:extLst>
              </p:cNvPr>
              <p:cNvSpPr/>
              <p:nvPr/>
            </p:nvSpPr>
            <p:spPr>
              <a:xfrm rot="10800000">
                <a:off x="1435993" y="3857010"/>
                <a:ext cx="940156" cy="274878"/>
              </a:xfrm>
              <a:prstGeom prst="borderCallout1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Выноска: линия 14">
                <a:extLst>
                  <a:ext uri="{FF2B5EF4-FFF2-40B4-BE49-F238E27FC236}">
                    <a16:creationId xmlns:a16="http://schemas.microsoft.com/office/drawing/2014/main" id="{DA769FB1-BD6B-4A7E-A0B4-641BEFC82802}"/>
                  </a:ext>
                </a:extLst>
              </p:cNvPr>
              <p:cNvSpPr/>
              <p:nvPr/>
            </p:nvSpPr>
            <p:spPr>
              <a:xfrm rot="10800000">
                <a:off x="884318" y="3310791"/>
                <a:ext cx="888275" cy="269536"/>
              </a:xfrm>
              <a:prstGeom prst="borderCallout1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Выноска: линия 15">
                <a:extLst>
                  <a:ext uri="{FF2B5EF4-FFF2-40B4-BE49-F238E27FC236}">
                    <a16:creationId xmlns:a16="http://schemas.microsoft.com/office/drawing/2014/main" id="{D5BB1CB7-CD47-44CF-91F0-DE6C1A771F9D}"/>
                  </a:ext>
                </a:extLst>
              </p:cNvPr>
              <p:cNvSpPr/>
              <p:nvPr/>
            </p:nvSpPr>
            <p:spPr>
              <a:xfrm rot="10800000">
                <a:off x="661314" y="1745242"/>
                <a:ext cx="932524" cy="211704"/>
              </a:xfrm>
              <a:prstGeom prst="borderCallout1">
                <a:avLst>
                  <a:gd name="adj1" fmla="val 55773"/>
                  <a:gd name="adj2" fmla="val -3058"/>
                  <a:gd name="adj3" fmla="val -163749"/>
                  <a:gd name="adj4" fmla="val -45898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CEDD10DB-1D47-4101-9253-3387C01DD5A4}"/>
                  </a:ext>
                </a:extLst>
              </p:cNvPr>
              <p:cNvSpPr/>
              <p:nvPr/>
            </p:nvSpPr>
            <p:spPr>
              <a:xfrm>
                <a:off x="737936" y="1711748"/>
                <a:ext cx="78495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вепсский</a:t>
                </a:r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F9C04D79-6325-40E6-BFFB-3CED626775CA}"/>
                  </a:ext>
                </a:extLst>
              </p:cNvPr>
              <p:cNvSpPr/>
              <p:nvPr/>
            </p:nvSpPr>
            <p:spPr>
              <a:xfrm>
                <a:off x="1448997" y="3836431"/>
                <a:ext cx="985234" cy="2758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1200" dirty="0">
                    <a:solidFill>
                      <a:srgbClr val="C00000"/>
                    </a:solidFill>
                  </a:rPr>
                  <a:t>коми</a:t>
                </a:r>
              </a:p>
            </p:txBody>
          </p:sp>
          <p:sp>
            <p:nvSpPr>
              <p:cNvPr id="20" name="Прямоугольник 19">
                <a:extLst>
                  <a:ext uri="{FF2B5EF4-FFF2-40B4-BE49-F238E27FC236}">
                    <a16:creationId xmlns:a16="http://schemas.microsoft.com/office/drawing/2014/main" id="{F1E5590D-68AC-42D5-B2A0-E1DB1A0E6D6F}"/>
                  </a:ext>
                </a:extLst>
              </p:cNvPr>
              <p:cNvSpPr/>
              <p:nvPr/>
            </p:nvSpPr>
            <p:spPr>
              <a:xfrm>
                <a:off x="2137874" y="4508119"/>
                <a:ext cx="110033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хантыйский, мансийский, ненецкий</a:t>
                </a:r>
              </a:p>
            </p:txBody>
          </p:sp>
          <p:sp>
            <p:nvSpPr>
              <p:cNvPr id="23" name="Прямоугольник 22">
                <a:extLst>
                  <a:ext uri="{FF2B5EF4-FFF2-40B4-BE49-F238E27FC236}">
                    <a16:creationId xmlns:a16="http://schemas.microsoft.com/office/drawing/2014/main" id="{A8F2719E-FCBB-435F-B0EF-4A3AF4CA9D5C}"/>
                  </a:ext>
                </a:extLst>
              </p:cNvPr>
              <p:cNvSpPr/>
              <p:nvPr/>
            </p:nvSpPr>
            <p:spPr>
              <a:xfrm>
                <a:off x="919370" y="3276531"/>
                <a:ext cx="82426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ненецкий</a:t>
                </a:r>
              </a:p>
            </p:txBody>
          </p:sp>
          <p:sp>
            <p:nvSpPr>
              <p:cNvPr id="24" name="Прямоугольник 23">
                <a:extLst>
                  <a:ext uri="{FF2B5EF4-FFF2-40B4-BE49-F238E27FC236}">
                    <a16:creationId xmlns:a16="http://schemas.microsoft.com/office/drawing/2014/main" id="{6CE7CB3D-3323-49A3-9F95-AF7B3F19928A}"/>
                  </a:ext>
                </a:extLst>
              </p:cNvPr>
              <p:cNvSpPr/>
              <p:nvPr/>
            </p:nvSpPr>
            <p:spPr>
              <a:xfrm>
                <a:off x="4953095" y="1289689"/>
                <a:ext cx="1069619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1200" dirty="0">
                    <a:solidFill>
                      <a:srgbClr val="C00000"/>
                    </a:solidFill>
                  </a:rPr>
                  <a:t>ненецкий, селькупский, хантыйский,</a:t>
                </a:r>
              </a:p>
              <a:p>
                <a:r>
                  <a:rPr lang="ru-RU" sz="1200" dirty="0">
                    <a:solidFill>
                      <a:srgbClr val="C00000"/>
                    </a:solidFill>
                  </a:rPr>
                  <a:t>коми</a:t>
                </a:r>
              </a:p>
            </p:txBody>
          </p:sp>
          <p:sp>
            <p:nvSpPr>
              <p:cNvPr id="25" name="Выноска: изогнутая линия с границей и чертой 24">
                <a:extLst>
                  <a:ext uri="{FF2B5EF4-FFF2-40B4-BE49-F238E27FC236}">
                    <a16:creationId xmlns:a16="http://schemas.microsoft.com/office/drawing/2014/main" id="{3063B26C-7206-4EFA-9398-07CFE9A99666}"/>
                  </a:ext>
                </a:extLst>
              </p:cNvPr>
              <p:cNvSpPr/>
              <p:nvPr/>
            </p:nvSpPr>
            <p:spPr>
              <a:xfrm rot="10800000">
                <a:off x="9439025" y="3472006"/>
                <a:ext cx="1017431" cy="933718"/>
              </a:xfrm>
              <a:prstGeom prst="accentBorderCallout2">
                <a:avLst>
                  <a:gd name="adj1" fmla="val 41195"/>
                  <a:gd name="adj2" fmla="val 107420"/>
                  <a:gd name="adj3" fmla="val 43233"/>
                  <a:gd name="adj4" fmla="val 127772"/>
                  <a:gd name="adj5" fmla="val 122186"/>
                  <a:gd name="adj6" fmla="val 234716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2671B996-2154-478D-9521-037B372C9C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58732" y="3768477"/>
                <a:ext cx="323116" cy="292633"/>
              </a:xfrm>
              <a:prstGeom prst="rect">
                <a:avLst/>
              </a:prstGeom>
            </p:spPr>
          </p:pic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5C9725C3-CE1F-42E0-8367-83400880C76B}"/>
                  </a:ext>
                </a:extLst>
              </p:cNvPr>
              <p:cNvSpPr/>
              <p:nvPr/>
            </p:nvSpPr>
            <p:spPr>
              <a:xfrm>
                <a:off x="3460955" y="4139140"/>
                <a:ext cx="928165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700" b="1" dirty="0">
                    <a:cs typeface="Arial" panose="020B0604020202020204" pitchFamily="34" charset="0"/>
                  </a:rPr>
                  <a:t>ХАНТЫ-МАНСИЙСКИЙ АВТОНОМНЫЙ ОКРУГ – ЮГРА</a:t>
                </a:r>
              </a:p>
            </p:txBody>
          </p:sp>
        </p:grpSp>
      </p:grp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351B604-DA4C-42B2-B57F-E462CF5ED0EB}"/>
              </a:ext>
            </a:extLst>
          </p:cNvPr>
          <p:cNvSpPr/>
          <p:nvPr/>
        </p:nvSpPr>
        <p:spPr>
          <a:xfrm>
            <a:off x="155860" y="137226"/>
            <a:ext cx="110208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1B3BB9"/>
                </a:solidFill>
              </a:rPr>
              <a:t>В Российской Федерации 40 языков коренных малочисленных народов Севера, Сибири и Дальнего Востока, в том числе 22</a:t>
            </a:r>
            <a:r>
              <a:rPr lang="ru-RU" b="1" dirty="0">
                <a:solidFill>
                  <a:srgbClr val="FF0000"/>
                </a:solidFill>
              </a:rPr>
              <a:t>*</a:t>
            </a:r>
            <a:r>
              <a:rPr lang="ru-RU" b="1" dirty="0">
                <a:solidFill>
                  <a:srgbClr val="1B3BB9"/>
                </a:solidFill>
              </a:rPr>
              <a:t> – языки жителей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Арктики, </a:t>
            </a:r>
            <a:r>
              <a:rPr lang="ru-RU" b="1" dirty="0">
                <a:solidFill>
                  <a:srgbClr val="1B3BB9"/>
                </a:solidFill>
              </a:rPr>
              <a:t>из них </a:t>
            </a:r>
            <a:r>
              <a:rPr lang="ru-RU" b="1" dirty="0">
                <a:solidFill>
                  <a:srgbClr val="C00000"/>
                </a:solidFill>
              </a:rPr>
              <a:t>15 языков </a:t>
            </a:r>
            <a:r>
              <a:rPr lang="ru-RU" b="1" dirty="0">
                <a:solidFill>
                  <a:srgbClr val="1B3BB9"/>
                </a:solidFill>
              </a:rPr>
              <a:t>изучают в системе общего образования</a:t>
            </a:r>
          </a:p>
          <a:p>
            <a:r>
              <a:rPr lang="ru-RU" b="1" dirty="0">
                <a:solidFill>
                  <a:srgbClr val="FF0000"/>
                </a:solidFill>
              </a:rPr>
              <a:t>* </a:t>
            </a:r>
            <a:r>
              <a:rPr lang="ru-RU" sz="1400" dirty="0"/>
              <a:t>в некоторых источниках указывается 25 </a:t>
            </a:r>
            <a:endParaRPr lang="ru-RU" sz="1400" dirty="0">
              <a:solidFill>
                <a:srgbClr val="1B3BB9"/>
              </a:solidFill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01025D5-8370-44DE-B8D9-2A9BFA9137FC}"/>
              </a:ext>
            </a:extLst>
          </p:cNvPr>
          <p:cNvCxnSpPr/>
          <p:nvPr/>
        </p:nvCxnSpPr>
        <p:spPr>
          <a:xfrm>
            <a:off x="269715" y="736783"/>
            <a:ext cx="39536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4326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843C65-F619-4D16-B260-41B4B2995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18314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55F4E9-9506-4E4B-A097-AF3E577ED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619" y="2618209"/>
            <a:ext cx="1599127" cy="207520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C9EC32-896B-44CE-9FE5-BF733A664F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915" y="4571998"/>
            <a:ext cx="1598744" cy="21544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63AC39-7F84-49F9-A674-BBE742BA5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8" y="736783"/>
            <a:ext cx="1970978" cy="246361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D3415AD-3504-4F5A-B3EC-179314A22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4059">
            <a:off x="2818541" y="3131324"/>
            <a:ext cx="1488597" cy="186169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63229D-90DA-4F67-A0A1-66A150F4F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49322">
            <a:off x="2717773" y="4797302"/>
            <a:ext cx="1478483" cy="184810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62EFCC-A57E-4F2C-92E2-53E442D0EB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0868" y="4519372"/>
            <a:ext cx="1389293" cy="207549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839CAD6-8F53-4B1E-8B00-CDB95C45E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40142">
            <a:off x="142060" y="3243158"/>
            <a:ext cx="1501029" cy="18748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33E968-BDF9-4F13-AEDC-47E922F20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450160">
            <a:off x="271575" y="4668109"/>
            <a:ext cx="1529888" cy="19128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B9E9C26-A6BD-4B20-B29F-A7FA721E6F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58360" y="763008"/>
            <a:ext cx="1358257" cy="18716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ED5CF94-9EE9-4EAD-841F-F839EBD3F5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2466" y="721184"/>
            <a:ext cx="1855113" cy="23189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BEED6A-E02A-47BD-8322-73BB1C85A2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9887" y="3045807"/>
            <a:ext cx="1460777" cy="182551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C9367D8-FC30-4561-9354-A1A3F92F6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42748" y="4368069"/>
            <a:ext cx="1570927" cy="235661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A3BD74D-7EC8-49C3-AB8F-CD25C0DDB4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9732" y="4335176"/>
            <a:ext cx="1597240" cy="239609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612639A-11C1-483A-B4A5-9297CE450A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6545" y="4315441"/>
            <a:ext cx="1614062" cy="2420859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6203499-9194-4686-A4CA-C6DBC7FAB0DD}"/>
              </a:ext>
            </a:extLst>
          </p:cNvPr>
          <p:cNvSpPr/>
          <p:nvPr/>
        </p:nvSpPr>
        <p:spPr>
          <a:xfrm>
            <a:off x="4525951" y="689792"/>
            <a:ext cx="5867948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1B3BB9"/>
                </a:solidFill>
              </a:rPr>
              <a:t>Разработка учебников и учебных пособий по языкам народов Арктики - приоритет</a:t>
            </a:r>
          </a:p>
          <a:p>
            <a:pPr algn="ctr"/>
            <a:r>
              <a:rPr lang="ru-RU" sz="2400" b="1" dirty="0">
                <a:solidFill>
                  <a:srgbClr val="1B3BB9"/>
                </a:solidFill>
              </a:rPr>
              <a:t> Федерального института родных языков</a:t>
            </a:r>
          </a:p>
          <a:p>
            <a:pPr algn="ctr"/>
            <a:endParaRPr lang="ru-RU" sz="2400" dirty="0">
              <a:solidFill>
                <a:srgbClr val="1B3BB9"/>
              </a:solidFill>
            </a:endParaRPr>
          </a:p>
          <a:p>
            <a:r>
              <a:rPr lang="ru-RU" dirty="0"/>
              <a:t>2023 год: 9 учебников - эвенский (1-4 </a:t>
            </a:r>
            <a:r>
              <a:rPr lang="ru-RU" dirty="0" err="1"/>
              <a:t>кл</a:t>
            </a:r>
            <a:r>
              <a:rPr lang="ru-RU" dirty="0"/>
              <a:t>.), эвенкийский язык (5-9 </a:t>
            </a:r>
            <a:r>
              <a:rPr lang="ru-RU" dirty="0" err="1"/>
              <a:t>кл</a:t>
            </a:r>
            <a:r>
              <a:rPr lang="ru-RU" dirty="0"/>
              <a:t>.);</a:t>
            </a:r>
          </a:p>
          <a:p>
            <a:r>
              <a:rPr lang="ru-RU" dirty="0"/>
              <a:t>2024 год: 12 учебников - саамский, чукотский, энецкий языки (1-4 </a:t>
            </a:r>
            <a:r>
              <a:rPr lang="ru-RU" dirty="0" err="1"/>
              <a:t>кл</a:t>
            </a:r>
            <a:r>
              <a:rPr lang="ru-RU" dirty="0"/>
              <a:t>.); 3 двуязычных словаря: русско-эвенский, русско-эвенкийский и русско-</a:t>
            </a:r>
            <a:r>
              <a:rPr lang="ru-RU" dirty="0" err="1"/>
              <a:t>тундренный</a:t>
            </a:r>
            <a:r>
              <a:rPr lang="ru-RU" dirty="0"/>
              <a:t> юкагирский;</a:t>
            </a:r>
          </a:p>
          <a:p>
            <a:r>
              <a:rPr lang="ru-RU" dirty="0"/>
              <a:t>2025 год: 7 учебников - эвенкийский язык (1-4 </a:t>
            </a:r>
            <a:r>
              <a:rPr lang="ru-RU" dirty="0" err="1"/>
              <a:t>кл</a:t>
            </a:r>
            <a:r>
              <a:rPr lang="ru-RU" dirty="0"/>
              <a:t>.), литературное чтение на эвенкийском языке (2-4 </a:t>
            </a:r>
            <a:r>
              <a:rPr lang="ru-RU" dirty="0" err="1"/>
              <a:t>кл</a:t>
            </a:r>
            <a:r>
              <a:rPr lang="ru-RU" dirty="0"/>
              <a:t>.) </a:t>
            </a:r>
          </a:p>
        </p:txBody>
      </p:sp>
    </p:spTree>
    <p:extLst>
      <p:ext uri="{BB962C8B-B14F-4D97-AF65-F5344CB8AC3E}">
        <p14:creationId xmlns:p14="http://schemas.microsoft.com/office/powerpoint/2010/main" val="4075126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14626-BDBD-4D0E-8658-0F354ED4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2F19AE1-9DEB-4408-BB31-2AF9A3333C3E}"/>
              </a:ext>
            </a:extLst>
          </p:cNvPr>
          <p:cNvSpPr/>
          <p:nvPr/>
        </p:nvSpPr>
        <p:spPr>
          <a:xfrm>
            <a:off x="4950246" y="3178550"/>
            <a:ext cx="10679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Алфавит 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7F2088D1-21F4-44BF-89D4-573DCD990E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5138919"/>
              </p:ext>
            </p:extLst>
          </p:nvPr>
        </p:nvGraphicFramePr>
        <p:xfrm>
          <a:off x="1186564" y="861702"/>
          <a:ext cx="10253447" cy="567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162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14626-BDBD-4D0E-8658-0F354ED4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BD4245-E375-49D5-B7B0-6AAB06E74FBF}"/>
              </a:ext>
            </a:extLst>
          </p:cNvPr>
          <p:cNvSpPr/>
          <p:nvPr/>
        </p:nvSpPr>
        <p:spPr>
          <a:xfrm>
            <a:off x="7428665" y="1543212"/>
            <a:ext cx="265643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русский язык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алеутский язык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из ненецкого языка </a:t>
            </a:r>
          </a:p>
          <a:p>
            <a:pPr algn="ctr"/>
            <a:r>
              <a:rPr lang="ru-RU" dirty="0"/>
              <a:t>(«скроить», «снять одежду»)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8897F28-75BF-41BD-88A9-F9A69761CD4D}"/>
              </a:ext>
            </a:extLst>
          </p:cNvPr>
          <p:cNvSpPr/>
          <p:nvPr/>
        </p:nvSpPr>
        <p:spPr>
          <a:xfrm>
            <a:off x="7221559" y="659688"/>
            <a:ext cx="401501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1B3BB9"/>
                </a:solidFill>
              </a:rPr>
              <a:t>ПАРКА </a:t>
            </a:r>
          </a:p>
          <a:p>
            <a:r>
              <a:rPr lang="ru-RU" dirty="0"/>
              <a:t>(длинная теплая куртка с капюшоном)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48F2F242-4BCC-436F-BD50-C88DB7810D28}"/>
              </a:ext>
            </a:extLst>
          </p:cNvPr>
          <p:cNvCxnSpPr>
            <a:cxnSpLocks/>
          </p:cNvCxnSpPr>
          <p:nvPr/>
        </p:nvCxnSpPr>
        <p:spPr>
          <a:xfrm flipV="1">
            <a:off x="8656524" y="2404194"/>
            <a:ext cx="0" cy="2828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70727A75-C92A-4E38-A45C-720A6754A55A}"/>
              </a:ext>
            </a:extLst>
          </p:cNvPr>
          <p:cNvCxnSpPr>
            <a:cxnSpLocks/>
          </p:cNvCxnSpPr>
          <p:nvPr/>
        </p:nvCxnSpPr>
        <p:spPr>
          <a:xfrm flipV="1">
            <a:off x="8630212" y="1891560"/>
            <a:ext cx="0" cy="23792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0555F3-9257-403A-9BF3-08312ADA0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00" r="13708"/>
          <a:stretch/>
        </p:blipFill>
        <p:spPr>
          <a:xfrm>
            <a:off x="9911563" y="1624861"/>
            <a:ext cx="1993436" cy="24858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20FFC9-E474-4F6E-B2A0-E24FA045F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127" y="2955725"/>
            <a:ext cx="2424002" cy="1614385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1F5A269-7C96-49D7-9225-7A0A6B56C52A}"/>
              </a:ext>
            </a:extLst>
          </p:cNvPr>
          <p:cNvSpPr/>
          <p:nvPr/>
        </p:nvSpPr>
        <p:spPr>
          <a:xfrm>
            <a:off x="3519671" y="1671996"/>
            <a:ext cx="3327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B3BB9"/>
                </a:solidFill>
              </a:rPr>
              <a:t>ЯРАНГА</a:t>
            </a:r>
            <a:r>
              <a:rPr lang="ru-RU" dirty="0"/>
              <a:t> </a:t>
            </a:r>
          </a:p>
          <a:p>
            <a:r>
              <a:rPr lang="ru-RU" dirty="0"/>
              <a:t>русский</a:t>
            </a:r>
          </a:p>
          <a:p>
            <a:r>
              <a:rPr lang="ru-RU" dirty="0"/>
              <a:t>из чукотского («жилище, дом») </a:t>
            </a: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08815CBA-2FF9-400E-BC75-3B6C8ABA2232}"/>
              </a:ext>
            </a:extLst>
          </p:cNvPr>
          <p:cNvCxnSpPr>
            <a:cxnSpLocks/>
          </p:cNvCxnSpPr>
          <p:nvPr/>
        </p:nvCxnSpPr>
        <p:spPr>
          <a:xfrm flipH="1">
            <a:off x="4413206" y="2309120"/>
            <a:ext cx="19884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DC0C63D7-6D6C-4C97-BFA6-25D3B1FCEAD4}"/>
              </a:ext>
            </a:extLst>
          </p:cNvPr>
          <p:cNvCxnSpPr/>
          <p:nvPr/>
        </p:nvCxnSpPr>
        <p:spPr>
          <a:xfrm>
            <a:off x="4601962" y="2309215"/>
            <a:ext cx="0" cy="144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793848FC-18E0-4D9C-BCA8-2037CB28F6F5}"/>
              </a:ext>
            </a:extLst>
          </p:cNvPr>
          <p:cNvSpPr/>
          <p:nvPr/>
        </p:nvSpPr>
        <p:spPr>
          <a:xfrm>
            <a:off x="177933" y="3255906"/>
            <a:ext cx="343767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коми (</a:t>
            </a:r>
            <a:r>
              <a:rPr lang="ru-RU" dirty="0" err="1"/>
              <a:t>пельнянь</a:t>
            </a:r>
            <a:r>
              <a:rPr lang="ru-RU" dirty="0"/>
              <a:t> - «ухо из хлеба»)</a:t>
            </a:r>
          </a:p>
          <a:p>
            <a:endParaRPr lang="ru-RU" dirty="0"/>
          </a:p>
          <a:p>
            <a:r>
              <a:rPr lang="ru-RU" dirty="0"/>
              <a:t>русский</a:t>
            </a:r>
          </a:p>
          <a:p>
            <a:pPr algn="ctr"/>
            <a:r>
              <a:rPr lang="ru-RU" sz="2800" b="1" dirty="0">
                <a:solidFill>
                  <a:srgbClr val="1B3BB9"/>
                </a:solidFill>
              </a:rPr>
              <a:t>ПЕЛЬМЕНИ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20CB1232-E500-48DA-8550-EB2EDC9AFB55}"/>
              </a:ext>
            </a:extLst>
          </p:cNvPr>
          <p:cNvCxnSpPr/>
          <p:nvPr/>
        </p:nvCxnSpPr>
        <p:spPr>
          <a:xfrm>
            <a:off x="649247" y="3597290"/>
            <a:ext cx="0" cy="302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92B101E-4DC1-4AD1-945D-D4747D6F8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31" y="4504726"/>
            <a:ext cx="2858819" cy="1649777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4B08E908-4A3A-4890-87D2-50A7C4B70BBB}"/>
              </a:ext>
            </a:extLst>
          </p:cNvPr>
          <p:cNvSpPr/>
          <p:nvPr/>
        </p:nvSpPr>
        <p:spPr>
          <a:xfrm>
            <a:off x="3866812" y="6276985"/>
            <a:ext cx="22116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Нельма (</a:t>
            </a:r>
            <a:r>
              <a:rPr lang="ru-RU" dirty="0" err="1"/>
              <a:t>эвенкийск</a:t>
            </a:r>
            <a:r>
              <a:rPr lang="ru-RU" dirty="0"/>
              <a:t>.)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897F196-7CFE-42B5-8D1E-053F9EE2B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0819" y="5494395"/>
            <a:ext cx="1770691" cy="745166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EA1040D-DB92-4784-B4F6-0AB428170ED9}"/>
              </a:ext>
            </a:extLst>
          </p:cNvPr>
          <p:cNvSpPr/>
          <p:nvPr/>
        </p:nvSpPr>
        <p:spPr>
          <a:xfrm>
            <a:off x="6084576" y="6276984"/>
            <a:ext cx="2075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Муксун (</a:t>
            </a:r>
            <a:r>
              <a:rPr lang="ru-RU" dirty="0" err="1"/>
              <a:t>хантыйск</a:t>
            </a:r>
            <a:r>
              <a:rPr lang="ru-RU" dirty="0"/>
              <a:t>.)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79CCEE2-4761-4FFB-90F0-7C9EF079D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3079" y="5250811"/>
            <a:ext cx="1797813" cy="853961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52B1265-7863-4C80-9695-CB45FE2789F5}"/>
              </a:ext>
            </a:extLst>
          </p:cNvPr>
          <p:cNvSpPr/>
          <p:nvPr/>
        </p:nvSpPr>
        <p:spPr>
          <a:xfrm>
            <a:off x="8136342" y="6257248"/>
            <a:ext cx="17707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Нерка (</a:t>
            </a:r>
            <a:r>
              <a:rPr lang="ru-RU" dirty="0" err="1"/>
              <a:t>эвенск</a:t>
            </a:r>
            <a:r>
              <a:rPr lang="ru-RU" dirty="0"/>
              <a:t>.)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E3BC7D0B-96E6-4B36-AAF0-124FA1EF50F2}"/>
              </a:ext>
            </a:extLst>
          </p:cNvPr>
          <p:cNvSpPr/>
          <p:nvPr/>
        </p:nvSpPr>
        <p:spPr>
          <a:xfrm>
            <a:off x="10058668" y="6230936"/>
            <a:ext cx="1981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Корюшка (</a:t>
            </a:r>
            <a:r>
              <a:rPr lang="ru-RU" dirty="0" err="1"/>
              <a:t>вепсск</a:t>
            </a:r>
            <a:r>
              <a:rPr lang="ru-RU" dirty="0"/>
              <a:t>.)</a:t>
            </a: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803359B-031A-4081-A565-4E360BE9D3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216" y="5484244"/>
            <a:ext cx="2152239" cy="57393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D3060E6-3A80-47FD-A011-34DFE5D1A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57097" y="5159602"/>
            <a:ext cx="1565663" cy="1043776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EBCEBB6-719F-4E28-8A56-ACC8FE079016}"/>
              </a:ext>
            </a:extLst>
          </p:cNvPr>
          <p:cNvSpPr/>
          <p:nvPr/>
        </p:nvSpPr>
        <p:spPr>
          <a:xfrm>
            <a:off x="213582" y="740864"/>
            <a:ext cx="32371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Языки народов Арктики не только испытывают влияние русского языка, но и обогащают русский </a:t>
            </a:r>
            <a:b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400" dirty="0">
                <a:solidFill>
                  <a:srgbClr val="C00000"/>
                </a:solidFill>
                <a:latin typeface="Monotype Corsiva" panose="03010101010201010101" pitchFamily="66" charset="0"/>
              </a:rPr>
              <a:t>и другие языки</a:t>
            </a:r>
          </a:p>
        </p:txBody>
      </p:sp>
    </p:spTree>
    <p:extLst>
      <p:ext uri="{BB962C8B-B14F-4D97-AF65-F5344CB8AC3E}">
        <p14:creationId xmlns:p14="http://schemas.microsoft.com/office/powerpoint/2010/main" val="2611604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14626-BDBD-4D0E-8658-0F354ED4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98CD12F-903C-4750-9B3B-6E749B063948}"/>
              </a:ext>
            </a:extLst>
          </p:cNvPr>
          <p:cNvSpPr/>
          <p:nvPr/>
        </p:nvSpPr>
        <p:spPr>
          <a:xfrm>
            <a:off x="3523052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6744514C-8614-46A6-90F7-76DA79A72A68}"/>
              </a:ext>
            </a:extLst>
          </p:cNvPr>
          <p:cNvSpPr/>
          <p:nvPr/>
        </p:nvSpPr>
        <p:spPr>
          <a:xfrm>
            <a:off x="6180543" y="1161354"/>
            <a:ext cx="4939095" cy="179542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 ненецком языке </a:t>
            </a:r>
            <a:br>
              <a:rPr lang="ru-RU" sz="1600" dirty="0"/>
            </a:br>
            <a:r>
              <a:rPr lang="ru-RU" sz="1600" dirty="0"/>
              <a:t>у существительных помимо единственного и множественного есть двойственное число, которое указывает на парность предметов.</a:t>
            </a:r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640B737C-823C-45FE-846D-7F3776903021}"/>
              </a:ext>
            </a:extLst>
          </p:cNvPr>
          <p:cNvSpPr/>
          <p:nvPr/>
        </p:nvSpPr>
        <p:spPr>
          <a:xfrm>
            <a:off x="7882527" y="2936759"/>
            <a:ext cx="4038044" cy="356415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 вепсском языке — 22 падежа, в эвенском - 13 падежей, включая такие необычные, как исходный (отвечает на вопрос «Со стороны кого?») или </a:t>
            </a:r>
            <a:r>
              <a:rPr lang="ru-RU" sz="1600" dirty="0" err="1"/>
              <a:t>направительно</a:t>
            </a:r>
            <a:r>
              <a:rPr lang="ru-RU" sz="1600" dirty="0"/>
              <a:t>-продольный (отвечает на вопрос «Мимо кого?»).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B496230-08CA-4178-B9D9-F47B5243D83F}"/>
              </a:ext>
            </a:extLst>
          </p:cNvPr>
          <p:cNvSpPr/>
          <p:nvPr/>
        </p:nvSpPr>
        <p:spPr>
          <a:xfrm>
            <a:off x="3048000" y="18593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8A6323-D201-42CA-98D3-CA7D831CA01F}"/>
              </a:ext>
            </a:extLst>
          </p:cNvPr>
          <p:cNvSpPr/>
          <p:nvPr/>
        </p:nvSpPr>
        <p:spPr>
          <a:xfrm>
            <a:off x="353438" y="103384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9F7FA1A9-E4F9-4BAD-8272-1A0AC8A45117}"/>
              </a:ext>
            </a:extLst>
          </p:cNvPr>
          <p:cNvSpPr/>
          <p:nvPr/>
        </p:nvSpPr>
        <p:spPr>
          <a:xfrm>
            <a:off x="353437" y="1028820"/>
            <a:ext cx="5553451" cy="1927962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саамском языке более 1000, а в эвенкийском языке более 150 слов для описания оленя: по возрасту, форме рогов, привычкам, характеру</a:t>
            </a:r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A75D8C09-B5C2-4B47-AD47-1724304BB162}"/>
              </a:ext>
            </a:extLst>
          </p:cNvPr>
          <p:cNvSpPr/>
          <p:nvPr/>
        </p:nvSpPr>
        <p:spPr>
          <a:xfrm>
            <a:off x="471892" y="3064213"/>
            <a:ext cx="3475076" cy="334974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эвенском языке 3 наречия и более 25 диалектов и говоров, в эвенкийском языке 3 наречия и более 40 говоров.</a:t>
            </a:r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2D01B16B-B37F-4065-A51C-2014CCB93049}"/>
              </a:ext>
            </a:extLst>
          </p:cNvPr>
          <p:cNvSpPr/>
          <p:nvPr/>
        </p:nvSpPr>
        <p:spPr>
          <a:xfrm>
            <a:off x="4418860" y="3064214"/>
            <a:ext cx="2811975" cy="3351766"/>
          </a:xfrm>
          <a:prstGeom prst="cloud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 эскимосском и эвенском языках  более пятидесяти разных слов, обозначающих снег, лёд</a:t>
            </a:r>
          </a:p>
        </p:txBody>
      </p:sp>
    </p:spTree>
    <p:extLst>
      <p:ext uri="{BB962C8B-B14F-4D97-AF65-F5344CB8AC3E}">
        <p14:creationId xmlns:p14="http://schemas.microsoft.com/office/powerpoint/2010/main" val="400198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814626-BDBD-4D0E-8658-0F354ED4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BD4245-E375-49D5-B7B0-6AAB06E74FBF}"/>
              </a:ext>
            </a:extLst>
          </p:cNvPr>
          <p:cNvSpPr/>
          <p:nvPr/>
        </p:nvSpPr>
        <p:spPr>
          <a:xfrm>
            <a:off x="1848823" y="599569"/>
            <a:ext cx="78892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1B3BB9"/>
                </a:solidFill>
              </a:rPr>
              <a:t>Сбережение, сохранение и возрождение языков коренных малочисленных народов Арктики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46D6C2E-3603-4365-91E9-9D756D9123A0}"/>
              </a:ext>
            </a:extLst>
          </p:cNvPr>
          <p:cNvCxnSpPr>
            <a:cxnSpLocks/>
          </p:cNvCxnSpPr>
          <p:nvPr/>
        </p:nvCxnSpPr>
        <p:spPr>
          <a:xfrm flipH="1">
            <a:off x="2870015" y="1555147"/>
            <a:ext cx="1435008" cy="1354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8CE53EA-DC46-4ECC-A4AC-11F21CA47963}"/>
              </a:ext>
            </a:extLst>
          </p:cNvPr>
          <p:cNvSpPr/>
          <p:nvPr/>
        </p:nvSpPr>
        <p:spPr>
          <a:xfrm>
            <a:off x="894377" y="2963457"/>
            <a:ext cx="3170365" cy="16619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Методика «языкового гнезда»</a:t>
            </a: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442B57B9-5E09-4DB4-ABBB-A1B45C29D491}"/>
              </a:ext>
            </a:extLst>
          </p:cNvPr>
          <p:cNvCxnSpPr>
            <a:cxnSpLocks/>
          </p:cNvCxnSpPr>
          <p:nvPr/>
        </p:nvCxnSpPr>
        <p:spPr>
          <a:xfrm>
            <a:off x="6453085" y="1607430"/>
            <a:ext cx="1656375" cy="13493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04C139E-A6E0-4CC7-9588-00E627A06807}"/>
              </a:ext>
            </a:extLst>
          </p:cNvPr>
          <p:cNvSpPr/>
          <p:nvPr/>
        </p:nvSpPr>
        <p:spPr>
          <a:xfrm>
            <a:off x="6961454" y="3030201"/>
            <a:ext cx="3657600" cy="12948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«Кочевое образование»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3E61DD0-2D45-4F06-9547-3CBA7AFC0D14}"/>
              </a:ext>
            </a:extLst>
          </p:cNvPr>
          <p:cNvCxnSpPr>
            <a:cxnSpLocks/>
          </p:cNvCxnSpPr>
          <p:nvPr/>
        </p:nvCxnSpPr>
        <p:spPr>
          <a:xfrm>
            <a:off x="5486402" y="1601869"/>
            <a:ext cx="0" cy="32838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47AE975-4467-47B1-8624-82B741D81BBC}"/>
              </a:ext>
            </a:extLst>
          </p:cNvPr>
          <p:cNvSpPr/>
          <p:nvPr/>
        </p:nvSpPr>
        <p:spPr>
          <a:xfrm>
            <a:off x="4098114" y="4959118"/>
            <a:ext cx="4718838" cy="14283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Мотивация к изучению родного языка</a:t>
            </a:r>
          </a:p>
          <a:p>
            <a:pPr algn="ctr"/>
            <a:r>
              <a:rPr lang="ru-RU" dirty="0"/>
              <a:t>Использование креативных технологий</a:t>
            </a:r>
          </a:p>
          <a:p>
            <a:pPr algn="ctr"/>
            <a:r>
              <a:rPr lang="ru-RU" dirty="0"/>
              <a:t>Цифровизация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48CED6F-55C1-477D-B698-5D65985C2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46" y="1690722"/>
            <a:ext cx="2571750" cy="1714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E94641A-B0B7-49C0-9B36-CB330B12B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0390" y="1588520"/>
            <a:ext cx="3278214" cy="183874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28A9939-95B4-44B9-9119-1B3C05304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7405" y="4979141"/>
            <a:ext cx="2816165" cy="136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6429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10736</TotalTime>
  <Words>561</Words>
  <Application>Microsoft Office PowerPoint</Application>
  <PresentationFormat>Широкоэкранный</PresentationFormat>
  <Paragraphs>84</Paragraphs>
  <Slides>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Impact</vt:lpstr>
      <vt:lpstr>Monotype Corsiva</vt:lpstr>
      <vt:lpstr>Onest Black</vt:lpstr>
      <vt:lpstr>Тема Office</vt:lpstr>
      <vt:lpstr>О языках народов Арктики</vt:lpstr>
      <vt:lpstr>Языки Арктики — это сокровище, отражающее огромный пласт наследия людей, сумевших адаптироваться к экстремальным климатическим условиям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PC1014</cp:lastModifiedBy>
  <cp:revision>29</cp:revision>
  <dcterms:created xsi:type="dcterms:W3CDTF">2025-03-19T07:31:17Z</dcterms:created>
  <dcterms:modified xsi:type="dcterms:W3CDTF">2026-04-20T09:47:53Z</dcterms:modified>
</cp:coreProperties>
</file>